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4086" r:id="rId5"/>
  </p:sldMasterIdLst>
  <p:notesMasterIdLst>
    <p:notesMasterId r:id="rId21"/>
  </p:notesMasterIdLst>
  <p:sldIdLst>
    <p:sldId id="262" r:id="rId6"/>
    <p:sldId id="2147483647" r:id="rId7"/>
    <p:sldId id="293" r:id="rId8"/>
    <p:sldId id="2147483461" r:id="rId9"/>
    <p:sldId id="400" r:id="rId10"/>
    <p:sldId id="401" r:id="rId11"/>
    <p:sldId id="256" r:id="rId12"/>
    <p:sldId id="261" r:id="rId13"/>
    <p:sldId id="257" r:id="rId14"/>
    <p:sldId id="258" r:id="rId15"/>
    <p:sldId id="259" r:id="rId16"/>
    <p:sldId id="260" r:id="rId17"/>
    <p:sldId id="2147483605" r:id="rId18"/>
    <p:sldId id="2147483606"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62"/>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3C004-90EF-413F-85D0-EC36D575E5CF}" v="278" dt="2025-09-15T22:49:46.651"/>
    <p1510:client id="{A53BC808-7FA3-4A15-B523-196CB563E82A}" v="32" dt="2025-09-16T01:57:16.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31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2025-09-16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9/16/2025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9/16/2025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9/16/2025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9/16/2025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163447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7812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4316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2095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11002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1407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3110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54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9103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6754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3245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005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734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313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395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4297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9859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358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29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948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549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410734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9051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613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3872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485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5552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419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6134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2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4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39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6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1588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766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68236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642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23930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60642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867003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67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921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423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21523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799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121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37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8754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3163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1135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047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8752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503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5240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86449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0408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339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3940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564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96030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97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0844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919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52391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6374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289328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96519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7438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851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339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403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140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5584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19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641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7369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91497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137830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16608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8555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2585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27834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64232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41716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4791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0436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2181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73112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4852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4391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27916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5140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192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50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4926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172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0781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807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1139395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810349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8599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677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851205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51501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6784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065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835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74095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8275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420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77375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8070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902924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5888670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51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54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467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6035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101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79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166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30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182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4462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018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4261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87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6317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149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theme" Target="../theme/theme2.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image" Target="../media/image43.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8" Type="http://schemas.openxmlformats.org/officeDocument/2006/relationships/slideLayout" Target="../slideLayouts/slideLayout90.xml"/><Relationship Id="rId51" Type="http://schemas.openxmlformats.org/officeDocument/2006/relationships/image" Target="../media/image42.png"/><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1" Type="http://schemas.openxmlformats.org/officeDocument/2006/relationships/slideLayout" Target="../slideLayouts/slideLayout83.xml"/><Relationship Id="rId6"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7199401"/>
      </p:ext>
    </p:extLst>
  </p:cSld>
  <p:clrMap bg1="lt1" tx1="dk1" bg2="lt2" tx2="dk2" accent1="accent1" accent2="accent2" accent3="accent3" accent4="accent4" accent5="accent5" accent6="accent6" hlink="hlink" folHlink="folHlink"/>
  <p:sldLayoutIdLst>
    <p:sldLayoutId id="2147483683" r:id="rId1"/>
    <p:sldLayoutId id="2147484077" r:id="rId2"/>
    <p:sldLayoutId id="2147484078" r:id="rId3"/>
    <p:sldLayoutId id="2147484079" r:id="rId4"/>
    <p:sldLayoutId id="2147484080" r:id="rId5"/>
    <p:sldLayoutId id="2147484081" r:id="rId6"/>
    <p:sldLayoutId id="2147484082"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 id="2147483755" r:id="rId73"/>
    <p:sldLayoutId id="2147483756" r:id="rId74"/>
    <p:sldLayoutId id="2147484083" r:id="rId75"/>
    <p:sldLayoutId id="2147483758" r:id="rId76"/>
    <p:sldLayoutId id="2147483759" r:id="rId77"/>
    <p:sldLayoutId id="2147483760" r:id="rId78"/>
    <p:sldLayoutId id="2147483761" r:id="rId79"/>
    <p:sldLayoutId id="2147483762" r:id="rId80"/>
    <p:sldLayoutId id="2147483763" r:id="rId81"/>
    <p:sldLayoutId id="2147484084"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38231796"/>
      </p:ext>
    </p:extLst>
  </p:cSld>
  <p:clrMap bg1="dk1" tx1="lt1" bg2="dk2" tx2="lt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58.gif"/></Relationships>
</file>

<file path=ppt/slides/_rels/slide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8" Type="http://schemas.openxmlformats.org/officeDocument/2006/relationships/hyperlink" Target="https://learn.microsoft.com/purview/insider-risk-management-policy-templates#risky-ai-usage" TargetMode="External"/><Relationship Id="rId13" Type="http://schemas.openxmlformats.org/officeDocument/2006/relationships/hyperlink" Target="https://learn.microsoft.com/purview/create-retention-policies" TargetMode="External"/><Relationship Id="rId3" Type="http://schemas.openxmlformats.org/officeDocument/2006/relationships/hyperlink" Target="https://learn.microsoft.com/purview/audit-get-started" TargetMode="External"/><Relationship Id="rId7" Type="http://schemas.openxmlformats.org/officeDocument/2006/relationships/hyperlink" Target="https://learn.microsoft.com/purview/dlp-microsoft365-copilot-location-learn-about" TargetMode="External"/><Relationship Id="rId12" Type="http://schemas.openxmlformats.org/officeDocument/2006/relationships/hyperlink" Target="https://learn.microsoft.com/purview/ediscovery-search-and-delete-copilot-data" TargetMode="External"/><Relationship Id="rId2" Type="http://schemas.openxmlformats.org/officeDocument/2006/relationships/notesSlide" Target="../notesSlides/notesSlide6.xml"/><Relationship Id="rId16" Type="http://schemas.openxmlformats.org/officeDocument/2006/relationships/hyperlink" Target="https://learn.microsoft.com/purview/data-security-investigations" TargetMode="External"/><Relationship Id="rId1" Type="http://schemas.openxmlformats.org/officeDocument/2006/relationships/slideLayout" Target="../slideLayouts/slideLayout76.xml"/><Relationship Id="rId6" Type="http://schemas.openxmlformats.org/officeDocument/2006/relationships/hyperlink" Target="https://learn.microsoft.com/purview/register-scan-dataverse" TargetMode="External"/><Relationship Id="rId11" Type="http://schemas.openxmlformats.org/officeDocument/2006/relationships/hyperlink" Target="https://learn.microsoft.com/purview/retention-policies-copilot" TargetMode="External"/><Relationship Id="rId5" Type="http://schemas.openxmlformats.org/officeDocument/2006/relationships/hyperlink" Target="https://learn.microsoft.com/purview/dspm-for-ai" TargetMode="External"/><Relationship Id="rId15" Type="http://schemas.openxmlformats.org/officeDocument/2006/relationships/hyperlink" Target="https://learn.microsoft.com/purview/ai-m365-copilot#sensitivity-labels-and-ai-interactions" TargetMode="External"/><Relationship Id="rId10" Type="http://schemas.openxmlformats.org/officeDocument/2006/relationships/hyperlink" Target="https://learn.microsoft.com/purview/communication-compliance-copilot" TargetMode="External"/><Relationship Id="rId4" Type="http://schemas.openxmlformats.org/officeDocument/2006/relationships/hyperlink" Target="https://learn.microsoft.com/purview/create-sensitivity-labels" TargetMode="External"/><Relationship Id="rId9" Type="http://schemas.openxmlformats.org/officeDocument/2006/relationships/hyperlink" Target="https://learn.microsoft.com/purview/dlp-create-deploy-policy" TargetMode="External"/><Relationship Id="rId14" Type="http://schemas.openxmlformats.org/officeDocument/2006/relationships/hyperlink" Target="https://learn.microsoft.com/purview/compliance-manag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&amp; govern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397222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Reduce stale data to improve agent response accuracy with Microsoft Purview Data Lifecycle Management</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Restrict sensitive files labeled with specific sensitivity labels from Copilot processing and acting as knowledge source with Microsoft </a:t>
            </a:r>
            <a:r>
              <a:rPr lang="en-US" dirty="0">
                <a:cs typeface="Segoe UI"/>
              </a:rPr>
              <a:t>Purview Data loss prevention (DLP) </a:t>
            </a:r>
            <a:r>
              <a:rPr lang="en-US" dirty="0">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Implement Data policies for Dataverse to restrict sensitive data from being used as knowledge source for agents</a:t>
            </a:r>
            <a:endParaRPr lang="en-US" dirty="0">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cs typeface="Segoe UI"/>
              </a:rPr>
              <a:t>Implement </a:t>
            </a:r>
            <a:r>
              <a:rPr lang="en-US" dirty="0">
                <a:cs typeface="Segoe UI"/>
              </a:rPr>
              <a:t>oversharing DLP policy for SharePoint/OneDrive to detect anyone sharing links for labeled and unlabeled data</a:t>
            </a:r>
            <a:endParaRPr lang="en-US" dirty="0">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ea typeface="Calibri"/>
                <a:cs typeface="Times New Roman"/>
              </a:rPr>
              <a:t>Sensitivity labels applied to data in SharePoint and Dataverse is automatically displayed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Restrict Copilot from processing sensitive files referenced in interactions with DLP for Copilot, which also </a:t>
            </a:r>
            <a:r>
              <a:rPr lang="en-US" dirty="0"/>
              <a:t>ensures the sensitive prompts are not used for web query</a:t>
            </a:r>
            <a:endParaRPr lang="en-US" dirty="0">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Detect Risky AI interactions with Microsoft Purview Insider risk management’s Risky AI policy</a:t>
            </a:r>
            <a:endParaRPr lang="en-US" baseline="30000"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8263" y="1202358"/>
            <a:ext cx="11018520" cy="5515356"/>
          </a:xfrm>
        </p:spPr>
        <p:txBody>
          <a:bodyPr/>
          <a:lstStyle/>
          <a:p>
            <a:pPr marL="457200" indent="-457200">
              <a:buFont typeface="Arial" panose="020B0604020202020204" pitchFamily="34" charset="0"/>
              <a:buChar char="•"/>
              <a:defRPr/>
            </a:pPr>
            <a:r>
              <a:rPr lang="en-US" dirty="0"/>
              <a:t>Retain interactions for future investigations, and delete interactions based on retention requirements to reduce risk and liability with Microsoft Purview data lifecycle management policies</a:t>
            </a:r>
          </a:p>
          <a:p>
            <a:pPr marL="457200" lvl="0" indent="-457200">
              <a:buFont typeface="Arial" panose="020B0604020202020204" pitchFamily="34" charset="0"/>
              <a:buChar char="•"/>
              <a:defRPr/>
            </a:pPr>
            <a:r>
              <a:rPr lang="en-US" dirty="0"/>
              <a:t>Detect inappropriate behaviors with Microsoft Purview Communication Compliance policies with built-in classifiers such as jailbreak, harassment, inappropriate images, etc.</a:t>
            </a:r>
          </a:p>
          <a:p>
            <a:pPr marL="457200" indent="-457200">
              <a:buFont typeface="Arial" panose="020B0604020202020204" pitchFamily="34" charset="0"/>
              <a:buChar char="•"/>
              <a:defRPr/>
            </a:pPr>
            <a:r>
              <a:rPr lang="en-US" dirty="0"/>
              <a:t>Investigate legal and internal cases with Microsoft Purview eDiscovery</a:t>
            </a:r>
          </a:p>
          <a:p>
            <a:pPr marL="457200" indent="-457200">
              <a:buFont typeface="Arial" panose="020B0604020202020204" pitchFamily="34" charset="0"/>
              <a:buChar char="•"/>
              <a:defRPr/>
            </a:pPr>
            <a:r>
              <a:rPr lang="en-US" dirty="0"/>
              <a:t>Investigate interactions and grounding data leveraging the power of AI with Microsoft Purview Data security investigations (DSI)</a:t>
            </a:r>
          </a:p>
          <a:p>
            <a:pPr marL="457200" indent="-457200">
              <a:buFont typeface="Arial" panose="020B0604020202020204" pitchFamily="34" charset="0"/>
              <a:buChar char="•"/>
              <a:defRPr/>
            </a:pPr>
            <a:r>
              <a:rPr lang="en-US" dirty="0">
                <a:solidFill>
                  <a:srgbClr val="000000"/>
                </a:solidFill>
              </a:rPr>
              <a:t>Identify &amp; address gaps in meeting AI regulations with Microsoft Purview Compliance Manager</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dirty="0">
                <a:solidFill>
                  <a:schemeClr val="accent1"/>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dirty="0">
                <a:solidFill>
                  <a:schemeClr val="accent1"/>
                </a:solidFill>
              </a:rPr>
              <a:t>​</a:t>
            </a:r>
          </a:p>
          <a:p>
            <a:pPr>
              <a:spcBef>
                <a:spcPts val="1200"/>
              </a:spcBef>
              <a:spcAft>
                <a:spcPts val="1200"/>
              </a:spcAft>
              <a:defRPr/>
            </a:pPr>
            <a:r>
              <a:rPr lang="en-US" sz="1900" dirty="0">
                <a:solidFill>
                  <a:schemeClr val="accent1"/>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dirty="0">
              <a:solidFill>
                <a:schemeClr val="accent1"/>
              </a:solidFill>
            </a:endParaRPr>
          </a:p>
          <a:p>
            <a:pPr>
              <a:spcBef>
                <a:spcPts val="1200"/>
              </a:spcBef>
              <a:spcAft>
                <a:spcPts val="1200"/>
              </a:spcAft>
              <a:defRPr/>
            </a:pPr>
            <a:r>
              <a:rPr lang="en-US" sz="1900" dirty="0">
                <a:solidFill>
                  <a:schemeClr val="accent1"/>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dirty="0">
                <a:solidFill>
                  <a:schemeClr val="accent1"/>
                </a:solidFill>
              </a:rPr>
              <a:t>​​</a:t>
            </a:r>
          </a:p>
          <a:p>
            <a:pPr>
              <a:spcBef>
                <a:spcPts val="1200"/>
              </a:spcBef>
              <a:spcAft>
                <a:spcPts val="1200"/>
              </a:spcAft>
              <a:defRPr/>
            </a:pPr>
            <a:r>
              <a:rPr lang="en-US" sz="1900" dirty="0">
                <a:solidFill>
                  <a:schemeClr val="accent1"/>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dirty="0">
              <a:ln>
                <a:noFill/>
              </a:ln>
              <a:solidFill>
                <a:schemeClr val="accent1"/>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a:t>
            </a:r>
            <a:r>
              <a:rPr kumimoji="0" lang="en-CA" sz="1800" b="0" i="0" u="none" strike="noStrike" kern="1200" cap="none" spc="0" normalizeH="0" baseline="0" noProof="0" err="1">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PurviewDeploymentModels</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38219968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a:srcRect b="64107"/>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0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1000"/>
                                        <p:tgtEl>
                                          <p:spTgt spid="94"/>
                                        </p:tgtEl>
                                      </p:cBhvr>
                                    </p:animEffect>
                                  </p:childTnLst>
                                </p:cTn>
                              </p:par>
                              <p:par>
                                <p:cTn id="32" presetID="42" presetClass="path" presetSubtype="0" decel="100000" fill="hold" grpId="1" nodeType="withEffect">
                                  <p:stCondLst>
                                    <p:cond delay="0"/>
                                  </p:stCondLst>
                                  <p:childTnLst>
                                    <p:animMotion origin="layout" path="M 0 -0.03472 L 0 -3.7037E-6 " pathEditMode="relative" rAng="0" ptsTypes="AA">
                                      <p:cBhvr>
                                        <p:cTn id="33" dur="1000" fill="hold"/>
                                        <p:tgtEl>
                                          <p:spTgt spid="94"/>
                                        </p:tgtEl>
                                        <p:attrNameLst>
                                          <p:attrName>ppt_x</p:attrName>
                                          <p:attrName>ppt_y</p:attrName>
                                        </p:attrNameLst>
                                      </p:cBhvr>
                                      <p:rCtr x="0" y="173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42" presetClass="path" presetSubtype="0" decel="100000" fill="hold" grpId="1" nodeType="withEffect">
                                  <p:stCondLst>
                                    <p:cond delay="0"/>
                                  </p:stCondLst>
                                  <p:childTnLst>
                                    <p:animMotion origin="layout" path="M 0 0.03889 L 0 -3.33333E-6 " pathEditMode="relative" rAng="0" ptsTypes="AA">
                                      <p:cBhvr>
                                        <p:cTn id="40" dur="750" fill="hold"/>
                                        <p:tgtEl>
                                          <p:spTgt spid="96"/>
                                        </p:tgtEl>
                                        <p:attrNameLst>
                                          <p:attrName>ppt_x</p:attrName>
                                          <p:attrName>ppt_y</p:attrName>
                                        </p:attrNameLst>
                                      </p:cBhvr>
                                      <p:rCtr x="0" y="-1944"/>
                                    </p:animMotion>
                                  </p:childTnLst>
                                </p:cTn>
                              </p:par>
                              <p:par>
                                <p:cTn id="41" presetID="10"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42" presetClass="path" presetSubtype="0" decel="100000" fill="hold" grpId="1" nodeType="withEffect">
                                  <p:stCondLst>
                                    <p:cond delay="0"/>
                                  </p:stCondLst>
                                  <p:childTnLst>
                                    <p:animMotion origin="layout" path="M 8.33333E-7 0.03889 L 8.33333E-7 2.59259E-6 " pathEditMode="relative" rAng="0" ptsTypes="AA">
                                      <p:cBhvr>
                                        <p:cTn id="45" dur="750" fill="hold"/>
                                        <p:tgtEl>
                                          <p:spTgt spid="97"/>
                                        </p:tgtEl>
                                        <p:attrNameLst>
                                          <p:attrName>ppt_x</p:attrName>
                                          <p:attrName>ppt_y</p:attrName>
                                        </p:attrNameLst>
                                      </p:cBhvr>
                                      <p:rCtr x="0" y="-1944"/>
                                    </p:animMotion>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par>
                                <p:cTn id="49" presetID="42" presetClass="path" presetSubtype="0" decel="100000" fill="hold" grpId="1" nodeType="withEffect">
                                  <p:stCondLst>
                                    <p:cond delay="0"/>
                                  </p:stCondLst>
                                  <p:childTnLst>
                                    <p:animMotion origin="layout" path="M 0 0.03889 L 0 -3.33333E-6 " pathEditMode="relative" rAng="0" ptsTypes="AA">
                                      <p:cBhvr>
                                        <p:cTn id="50" dur="750" fill="hold"/>
                                        <p:tgtEl>
                                          <p:spTgt spid="9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5" grpId="0"/>
      <p:bldP spid="89" grpId="0" animBg="1"/>
      <p:bldP spid="93" grpId="0"/>
      <p:bldP spid="94" grpId="0" animBg="1"/>
      <p:bldP spid="94" grpId="1" animBg="1"/>
      <p:bldP spid="96" grpId="0" animBg="1"/>
      <p:bldP spid="96" grpId="1" animBg="1"/>
      <p:bldP spid="97" grpId="0"/>
      <p:bldP spid="97" grpId="1"/>
      <p:bldP spid="98" grpId="0"/>
      <p:bldP spid="9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5DE2C-76E3-B2C2-23F1-6AA9D41BD151}"/>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a:srcRect t="12492" b="64108"/>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4" name="Title 1">
            <a:extLst>
              <a:ext uri="{FF2B5EF4-FFF2-40B4-BE49-F238E27FC236}">
                <a16:creationId xmlns:a16="http://schemas.microsoft.com/office/drawing/2014/main" id="{EE18FBCB-A435-778C-C67C-DD6BDA0F2722}"/>
              </a:ext>
            </a:extLst>
          </p:cNvPr>
          <p:cNvSpPr txBox="1">
            <a:spLocks/>
          </p:cNvSpPr>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2">
            <a:extLst>
              <a:ext uri="{FF2B5EF4-FFF2-40B4-BE49-F238E27FC236}">
                <a16:creationId xmlns:a16="http://schemas.microsoft.com/office/drawing/2014/main" id="{A975BBFC-40B0-01C5-AA41-6144FB299E8A}"/>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2" name="Rectangle: Rounded Corners 11">
            <a:extLst>
              <a:ext uri="{FF2B5EF4-FFF2-40B4-BE49-F238E27FC236}">
                <a16:creationId xmlns:a16="http://schemas.microsoft.com/office/drawing/2014/main" id="{D8AD9022-344F-0B48-F227-2D23B1A499E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rgbClr val="FF9349"/>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cxnSp>
        <p:nvCxnSpPr>
          <p:cNvPr id="9" name="Connector: Elbow 8">
            <a:extLst>
              <a:ext uri="{FF2B5EF4-FFF2-40B4-BE49-F238E27FC236}">
                <a16:creationId xmlns:a16="http://schemas.microsoft.com/office/drawing/2014/main" id="{2E430DB5-23BE-7681-8CE0-235D27F43158}"/>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Tree>
    <p:extLst>
      <p:ext uri="{BB962C8B-B14F-4D97-AF65-F5344CB8AC3E}">
        <p14:creationId xmlns:p14="http://schemas.microsoft.com/office/powerpoint/2010/main" val="350186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200"/>
                                  </p:stCondLst>
                                  <p:childTnLst>
                                    <p:animMotion origin="layout" path="M -2.91667E-6 -7.40741E-7 L -2.91667E-6 0.03542 " pathEditMode="relative" rAng="0" ptsTypes="AA">
                                      <p:cBhvr>
                                        <p:cTn id="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a:t>
            </a:r>
            <a:r>
              <a:rPr lang="en-CA" dirty="0"/>
              <a:t>displays</a:t>
            </a:r>
            <a:r>
              <a:rPr lang="en-CA" noProof="0" dirty="0"/>
              <a:t>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 sensitivity label is displayed for the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Conversations displays the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dirty="0">
                <a:ln>
                  <a:noFill/>
                </a:ln>
                <a:solidFill>
                  <a:srgbClr val="000000"/>
                </a:solidFill>
                <a:effectLst/>
                <a:uLnTx/>
                <a:uFillTx/>
                <a:latin typeface="Segoe UI"/>
                <a:ea typeface="+mn-ea"/>
                <a:cs typeface="+mn-cs"/>
              </a:rPr>
              <a:t>from the references used to formulate a response.</a:t>
            </a:r>
          </a:p>
        </p:txBody>
      </p:sp>
      <p:pic>
        <p:nvPicPr>
          <p:cNvPr id="5" name="Picture 4">
            <a:extLst>
              <a:ext uri="{FF2B5EF4-FFF2-40B4-BE49-F238E27FC236}">
                <a16:creationId xmlns:a16="http://schemas.microsoft.com/office/drawing/2014/main" id="{A759709D-3D06-F760-8996-008FB6B81FC5}"/>
              </a:ext>
            </a:extLst>
          </p:cNvPr>
          <p:cNvPicPr>
            <a:picLocks noChangeAspect="1"/>
          </p:cNvPicPr>
          <p:nvPr/>
        </p:nvPicPr>
        <p:blipFill>
          <a:blip r:embed="rId3"/>
          <a:stretch>
            <a:fillRect/>
          </a:stretch>
        </p:blipFill>
        <p:spPr>
          <a:xfrm>
            <a:off x="5257140" y="2015221"/>
            <a:ext cx="6047951"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endParaRPr lang="en-US"/>
          </a:p>
        </p:txBody>
      </p:sp>
      <p:pic>
        <p:nvPicPr>
          <p:cNvPr id="4" name="Picture 3" descr="A screenshot of a computer&#10;&#10;AI-generated content may be incorrect.">
            <a:extLst>
              <a:ext uri="{FF2B5EF4-FFF2-40B4-BE49-F238E27FC236}">
                <a16:creationId xmlns:a16="http://schemas.microsoft.com/office/drawing/2014/main" id="{36994074-3F7B-0ED0-AD46-58DDACEC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 y="0"/>
            <a:ext cx="12190804" cy="6858671"/>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6">
            <a:extLst>
              <a:ext uri="{FF2B5EF4-FFF2-40B4-BE49-F238E27FC236}">
                <a16:creationId xmlns:a16="http://schemas.microsoft.com/office/drawing/2014/main" id="{C94B9390-E98B-3A16-3159-1E03ECC31974}"/>
              </a:ext>
            </a:extLst>
          </p:cNvPr>
          <p:cNvGrpSpPr>
            <a:grpSpLocks/>
          </p:cNvGrpSpPr>
          <p:nvPr/>
        </p:nvGrpSpPr>
        <p:grpSpPr>
          <a:xfrm>
            <a:off x="717404" y="1108413"/>
            <a:ext cx="2585218" cy="1197864"/>
            <a:chOff x="717722" y="818998"/>
            <a:chExt cx="2585218" cy="1197864"/>
          </a:xfrm>
        </p:grpSpPr>
        <p:sp>
          <p:nvSpPr>
            <p:cNvPr id="20" name="Shield_EA18" title="Icon of a shield">
              <a:extLst>
                <a:ext uri="{FF2B5EF4-FFF2-40B4-BE49-F238E27FC236}">
                  <a16:creationId xmlns:a16="http://schemas.microsoft.com/office/drawing/2014/main" id="{F800E944-518B-8D6E-5736-B118D0E7C833}"/>
                </a:ext>
              </a:extLst>
            </p:cNvPr>
            <p:cNvSpPr>
              <a:spLocks noChangeAspect="1"/>
            </p:cNvSpPr>
            <p:nvPr/>
          </p:nvSpPr>
          <p:spPr bwMode="auto">
            <a:xfrm>
              <a:off x="722388"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325" y="940776"/>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722" y="1509287"/>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69" name="Straight Connector 68">
            <a:extLst>
              <a:ext uri="{FF2B5EF4-FFF2-40B4-BE49-F238E27FC236}">
                <a16:creationId xmlns:a16="http://schemas.microsoft.com/office/drawing/2014/main" id="{1F9EF662-85C1-5D9A-F751-8ECF600F252F}"/>
              </a:ext>
            </a:extLst>
          </p:cNvPr>
          <p:cNvCxnSpPr>
            <a:cxnSpLocks/>
            <a:stCxn id="84" idx="0"/>
            <a:endCxn id="12" idx="2"/>
          </p:cNvCxnSpPr>
          <p:nvPr/>
        </p:nvCxnSpPr>
        <p:spPr>
          <a:xfrm flipH="1">
            <a:off x="434373" y="2531863"/>
            <a:ext cx="8082" cy="22939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5E28BCBA-A52D-E766-82C9-0CF6206F85E2}"/>
              </a:ext>
            </a:extLst>
          </p:cNvPr>
          <p:cNvGrpSpPr>
            <a:grpSpLocks/>
          </p:cNvGrpSpPr>
          <p:nvPr/>
        </p:nvGrpSpPr>
        <p:grpSpPr>
          <a:xfrm>
            <a:off x="351015" y="2531863"/>
            <a:ext cx="2741832" cy="213585"/>
            <a:chOff x="399050" y="2209150"/>
            <a:chExt cx="2741832" cy="213585"/>
          </a:xfrm>
        </p:grpSpPr>
        <p:sp>
          <p:nvSpPr>
            <p:cNvPr id="38" name="TextBox 37">
              <a:hlinkClick r:id="rId3"/>
              <a:extLst>
                <a:ext uri="{FF2B5EF4-FFF2-40B4-BE49-F238E27FC236}">
                  <a16:creationId xmlns:a16="http://schemas.microsoft.com/office/drawing/2014/main" id="{6BAE3E06-91D8-DD49-8E82-26DA6EA3F9C9}"/>
                </a:ext>
              </a:extLst>
            </p:cNvPr>
            <p:cNvSpPr txBox="1">
              <a:spLocks/>
            </p:cNvSpPr>
            <p:nvPr/>
          </p:nvSpPr>
          <p:spPr>
            <a:xfrm>
              <a:off x="717722" y="2209150"/>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Turn on Purview Audit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Lst>
            </p:cNvPr>
            <p:cNvSpPr>
              <a:spLocks noChangeAspect="1"/>
            </p:cNvSpPr>
            <p:nvPr/>
          </p:nvSpPr>
          <p:spPr>
            <a:xfrm>
              <a:off x="399050" y="2209150"/>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TextBox 94">
            <a:hlinkClick r:id="rId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a:cs typeface="Times New Roman"/>
                <a:hlinkClick r:id="rId4"/>
              </a:rPr>
              <a:t>Apply sensitivity label to SharePoint and Dataverse</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09" name="Diamond 108">
            <a:extLst>
              <a:ext uri="{FF2B5EF4-FFF2-40B4-BE49-F238E27FC236}">
                <a16:creationId xmlns:a16="http://schemas.microsoft.com/office/drawing/2014/main" id="{0A55D14B-9C57-ECE2-6967-31287B5F7568}"/>
              </a:ext>
            </a:extLst>
          </p:cNvPr>
          <p:cNvSpPr>
            <a:spLocks noChangeAspect="1"/>
          </p:cNvSpPr>
          <p:nvPr/>
        </p:nvSpPr>
        <p:spPr>
          <a:xfrm>
            <a:off x="344381" y="310367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8" name="Group 207">
            <a:extLst>
              <a:ext uri="{FF2B5EF4-FFF2-40B4-BE49-F238E27FC236}">
                <a16:creationId xmlns:a16="http://schemas.microsoft.com/office/drawing/2014/main" id="{5AF88CD3-4837-13ED-AC33-1D437BCA04EE}"/>
              </a:ext>
            </a:extLst>
          </p:cNvPr>
          <p:cNvGrpSpPr>
            <a:grpSpLocks/>
          </p:cNvGrpSpPr>
          <p:nvPr/>
        </p:nvGrpSpPr>
        <p:grpSpPr>
          <a:xfrm>
            <a:off x="3602431" y="1022649"/>
            <a:ext cx="2661621" cy="1283628"/>
            <a:chOff x="3602749" y="733234"/>
            <a:chExt cx="2661621" cy="1283628"/>
          </a:xfrm>
        </p:grpSpPr>
        <p:sp>
          <p:nvSpPr>
            <p:cNvPr id="158" name="Shield_EA18" title="Icon of a shield">
              <a:extLst>
                <a:ext uri="{FF2B5EF4-FFF2-40B4-BE49-F238E27FC236}">
                  <a16:creationId xmlns:a16="http://schemas.microsoft.com/office/drawing/2014/main" id="{783D4696-51BC-993B-7A1A-38765723E23A}"/>
                </a:ext>
              </a:extLst>
            </p:cNvPr>
            <p:cNvSpPr>
              <a:spLocks noChangeAspect="1"/>
            </p:cNvSpPr>
            <p:nvPr/>
          </p:nvSpPr>
          <p:spPr bwMode="auto">
            <a:xfrm>
              <a:off x="360274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7040" y="733234"/>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7194" y="1509287"/>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EE5B2FEF-66D2-0C7D-C350-88AEE276CDA7}"/>
              </a:ext>
            </a:extLst>
          </p:cNvPr>
          <p:cNvGrpSpPr>
            <a:grpSpLocks/>
          </p:cNvGrpSpPr>
          <p:nvPr/>
        </p:nvGrpSpPr>
        <p:grpSpPr>
          <a:xfrm>
            <a:off x="626551" y="2531863"/>
            <a:ext cx="2791139" cy="2576401"/>
            <a:chOff x="674586" y="2209150"/>
            <a:chExt cx="2791139" cy="2576401"/>
          </a:xfrm>
        </p:grpSpPr>
        <p:cxnSp>
          <p:nvCxnSpPr>
            <p:cNvPr id="140" name="Straight Connector 139">
              <a:extLst>
                <a:ext uri="{FF2B5EF4-FFF2-40B4-BE49-F238E27FC236}">
                  <a16:creationId xmlns:a16="http://schemas.microsoft.com/office/drawing/2014/main" id="{227D9D9B-D38D-F746-1D04-CD95D8FFEBAC}"/>
                </a:ext>
              </a:extLst>
            </p:cNvPr>
            <p:cNvCxnSpPr>
              <a:cxnSpLocks/>
              <a:stCxn id="153" idx="0"/>
              <a:endCxn id="31" idx="0"/>
            </p:cNvCxnSpPr>
            <p:nvPr/>
          </p:nvCxnSpPr>
          <p:spPr>
            <a:xfrm>
              <a:off x="3376756" y="2333668"/>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C2C444D2-6062-BB19-8430-19BD323CE32A}"/>
                </a:ext>
              </a:extLst>
            </p:cNvPr>
            <p:cNvGrpSpPr>
              <a:grpSpLocks/>
            </p:cNvGrpSpPr>
            <p:nvPr/>
          </p:nvGrpSpPr>
          <p:grpSpPr>
            <a:xfrm>
              <a:off x="735254" y="2209150"/>
              <a:ext cx="2730471" cy="881880"/>
              <a:chOff x="735254" y="2209150"/>
              <a:chExt cx="2730471" cy="881880"/>
            </a:xfrm>
          </p:grpSpPr>
          <p:sp>
            <p:nvSpPr>
              <p:cNvPr id="142" name="TextBox 141">
                <a:hlinkClick r:id="rId5"/>
                <a:extLst>
                  <a:ext uri="{FF2B5EF4-FFF2-40B4-BE49-F238E27FC236}">
                    <a16:creationId xmlns:a16="http://schemas.microsoft.com/office/drawing/2014/main" id="{0BB2B2BE-97A3-5519-7998-FB618414B17E}"/>
                  </a:ext>
                </a:extLst>
              </p:cNvPr>
              <p:cNvSpPr txBox="1">
                <a:spLocks/>
              </p:cNvSpPr>
              <p:nvPr/>
            </p:nvSpPr>
            <p:spPr>
              <a:xfrm>
                <a:off x="735254" y="2646934"/>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Discover oversharing risks with Data risk assessment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Diamond 152">
                <a:extLst>
                  <a:ext uri="{FF2B5EF4-FFF2-40B4-BE49-F238E27FC236}">
                    <a16:creationId xmlns:a16="http://schemas.microsoft.com/office/drawing/2014/main" id="{20E62FE7-645B-BC2B-639E-DC53A68EC59E}"/>
                  </a:ext>
                </a:extLst>
              </p:cNvPr>
              <p:cNvSpPr>
                <a:spLocks/>
              </p:cNvSpPr>
              <p:nvPr/>
            </p:nvSpPr>
            <p:spPr>
              <a:xfrm>
                <a:off x="3282845" y="2209150"/>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8" name="TextBox 57">
              <a:hlinkClick r:id="rId5"/>
              <a:extLst>
                <a:ext uri="{FF2B5EF4-FFF2-40B4-BE49-F238E27FC236}">
                  <a16:creationId xmlns:a16="http://schemas.microsoft.com/office/drawing/2014/main" id="{96ECAD34-04AB-4654-53AD-2141DD2C8593}"/>
                </a:ext>
              </a:extLst>
            </p:cNvPr>
            <p:cNvSpPr txBox="1">
              <a:spLocks/>
            </p:cNvSpPr>
            <p:nvPr/>
          </p:nvSpPr>
          <p:spPr>
            <a:xfrm>
              <a:off x="674586" y="4110943"/>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6"/>
                </a:rPr>
                <a:t>Discover risky AI activities with DSPM for AI Apps and Agents report</a:t>
              </a:r>
              <a:endPar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grpSp>
        <p:nvGrpSpPr>
          <p:cNvPr id="209" name="Group 208">
            <a:extLst>
              <a:ext uri="{FF2B5EF4-FFF2-40B4-BE49-F238E27FC236}">
                <a16:creationId xmlns:a16="http://schemas.microsoft.com/office/drawing/2014/main" id="{3117F329-70AF-5B34-6B3A-1E4FAB1AF2BA}"/>
              </a:ext>
            </a:extLst>
          </p:cNvPr>
          <p:cNvGrpSpPr>
            <a:grpSpLocks/>
          </p:cNvGrpSpPr>
          <p:nvPr/>
        </p:nvGrpSpPr>
        <p:grpSpPr>
          <a:xfrm>
            <a:off x="6481028" y="1046409"/>
            <a:ext cx="2553598" cy="1259868"/>
            <a:chOff x="6481346" y="756994"/>
            <a:chExt cx="2553598" cy="1259868"/>
          </a:xfrm>
        </p:grpSpPr>
        <p:sp>
          <p:nvSpPr>
            <p:cNvPr id="179" name="Shield_EA18" title="Icon of a shield">
              <a:extLst>
                <a:ext uri="{FF2B5EF4-FFF2-40B4-BE49-F238E27FC236}">
                  <a16:creationId xmlns:a16="http://schemas.microsoft.com/office/drawing/2014/main" id="{10B370EF-6843-C9D6-80DC-7F9880BD0CF6}"/>
                </a:ext>
              </a:extLst>
            </p:cNvPr>
            <p:cNvSpPr>
              <a:spLocks noChangeAspect="1"/>
            </p:cNvSpPr>
            <p:nvPr/>
          </p:nvSpPr>
          <p:spPr bwMode="auto">
            <a:xfrm>
              <a:off x="648310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686" y="756994"/>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346" y="1509287"/>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grpSp>
      <p:grpSp>
        <p:nvGrpSpPr>
          <p:cNvPr id="194" name="Group 193">
            <a:extLst>
              <a:ext uri="{FF2B5EF4-FFF2-40B4-BE49-F238E27FC236}">
                <a16:creationId xmlns:a16="http://schemas.microsoft.com/office/drawing/2014/main" id="{AF59A5FD-812D-830E-8668-9C7AA8F29B95}"/>
              </a:ext>
            </a:extLst>
          </p:cNvPr>
          <p:cNvGrpSpPr>
            <a:grpSpLocks/>
          </p:cNvGrpSpPr>
          <p:nvPr/>
        </p:nvGrpSpPr>
        <p:grpSpPr>
          <a:xfrm>
            <a:off x="3601244" y="2531863"/>
            <a:ext cx="5318060" cy="2553348"/>
            <a:chOff x="3649279" y="2209150"/>
            <a:chExt cx="5318060" cy="2553348"/>
          </a:xfrm>
        </p:grpSpPr>
        <p:cxnSp>
          <p:nvCxnSpPr>
            <p:cNvPr id="161" name="Straight Connector 160">
              <a:extLst>
                <a:ext uri="{FF2B5EF4-FFF2-40B4-BE49-F238E27FC236}">
                  <a16:creationId xmlns:a16="http://schemas.microsoft.com/office/drawing/2014/main" id="{F5BAFCDB-86AC-8486-41F8-BE95DEEE588E}"/>
                </a:ext>
              </a:extLst>
            </p:cNvPr>
            <p:cNvCxnSpPr>
              <a:cxnSpLocks/>
              <a:stCxn id="174" idx="0"/>
            </p:cNvCxnSpPr>
            <p:nvPr/>
          </p:nvCxnSpPr>
          <p:spPr>
            <a:xfrm>
              <a:off x="6254114" y="2209150"/>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CE5990A8-CA90-B543-FA12-5EFA0D7252D6}"/>
                </a:ext>
              </a:extLst>
            </p:cNvPr>
            <p:cNvGrpSpPr>
              <a:grpSpLocks/>
            </p:cNvGrpSpPr>
            <p:nvPr/>
          </p:nvGrpSpPr>
          <p:grpSpPr>
            <a:xfrm>
              <a:off x="6162674" y="2209150"/>
              <a:ext cx="2804665" cy="1503208"/>
              <a:chOff x="6162674" y="2209150"/>
              <a:chExt cx="2804665" cy="1503208"/>
            </a:xfrm>
          </p:grpSpPr>
          <p:sp>
            <p:nvSpPr>
              <p:cNvPr id="163" name="TextBox 162">
                <a:hlinkClick r:id="rId7"/>
                <a:extLst>
                  <a:ext uri="{FF2B5EF4-FFF2-40B4-BE49-F238E27FC236}">
                    <a16:creationId xmlns:a16="http://schemas.microsoft.com/office/drawing/2014/main" id="{B26633AE-1656-2A2D-8108-CB78B6DE48D7}"/>
                  </a:ext>
                </a:extLst>
              </p:cNvPr>
              <p:cNvSpPr txBox="1">
                <a:spLocks/>
              </p:cNvSpPr>
              <p:nvPr/>
            </p:nvSpPr>
            <p:spPr>
              <a:xfrm>
                <a:off x="6544179" y="3066027"/>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Restrict Copilot from processing sensitive files referenced in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Diamond 173">
                <a:extLst>
                  <a:ext uri="{FF2B5EF4-FFF2-40B4-BE49-F238E27FC236}">
                    <a16:creationId xmlns:a16="http://schemas.microsoft.com/office/drawing/2014/main" id="{A1429146-38A2-5E35-EA2A-0D460978A125}"/>
                  </a:ext>
                </a:extLst>
              </p:cNvPr>
              <p:cNvSpPr>
                <a:spLocks/>
              </p:cNvSpPr>
              <p:nvPr/>
            </p:nvSpPr>
            <p:spPr>
              <a:xfrm>
                <a:off x="6162674" y="2209150"/>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692140D-E9BF-7AD6-74D8-686D8853D6DA}"/>
                </a:ext>
              </a:extLst>
            </p:cNvPr>
            <p:cNvGrpSpPr>
              <a:grpSpLocks/>
            </p:cNvGrpSpPr>
            <p:nvPr/>
          </p:nvGrpSpPr>
          <p:grpSpPr>
            <a:xfrm>
              <a:off x="6162674" y="3269449"/>
              <a:ext cx="2780295" cy="1236647"/>
              <a:chOff x="6162674" y="3269449"/>
              <a:chExt cx="2780295" cy="1236647"/>
            </a:xfrm>
          </p:grpSpPr>
          <p:sp>
            <p:nvSpPr>
              <p:cNvPr id="34" name="TextBox 33">
                <a:hlinkClick r:id="rId8"/>
                <a:extLst>
                  <a:ext uri="{FF2B5EF4-FFF2-40B4-BE49-F238E27FC236}">
                    <a16:creationId xmlns:a16="http://schemas.microsoft.com/office/drawing/2014/main" id="{3AA7A63B-9C1D-4BFE-1817-C569643AFDAD}"/>
                  </a:ext>
                </a:extLst>
              </p:cNvPr>
              <p:cNvSpPr txBox="1">
                <a:spLocks/>
              </p:cNvSpPr>
              <p:nvPr/>
            </p:nvSpPr>
            <p:spPr>
              <a:xfrm>
                <a:off x="6519809" y="4290652"/>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Detect Risky AI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Lst>
              </p:cNvPr>
              <p:cNvSpPr>
                <a:spLocks/>
              </p:cNvSpPr>
              <p:nvPr/>
            </p:nvSpPr>
            <p:spPr>
              <a:xfrm>
                <a:off x="6162674" y="3269449"/>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EB78186-F243-B564-D08B-90142DD37207}"/>
                </a:ext>
              </a:extLst>
            </p:cNvPr>
            <p:cNvGrpSpPr>
              <a:grpSpLocks/>
            </p:cNvGrpSpPr>
            <p:nvPr/>
          </p:nvGrpSpPr>
          <p:grpSpPr>
            <a:xfrm>
              <a:off x="3649279" y="4116167"/>
              <a:ext cx="2696257" cy="646331"/>
              <a:chOff x="3649279" y="4116167"/>
              <a:chExt cx="2696257" cy="646331"/>
            </a:xfrm>
          </p:grpSpPr>
          <p:sp>
            <p:nvSpPr>
              <p:cNvPr id="93" name="TextBox 92">
                <a:hlinkClick r:id="rId9"/>
                <a:extLst>
                  <a:ext uri="{FF2B5EF4-FFF2-40B4-BE49-F238E27FC236}">
                    <a16:creationId xmlns:a16="http://schemas.microsoft.com/office/drawing/2014/main" id="{7AA6D944-803E-EBCD-7CD5-6767C7A6F763}"/>
                  </a:ext>
                </a:extLst>
              </p:cNvPr>
              <p:cNvSpPr txBox="1">
                <a:spLocks/>
              </p:cNvSpPr>
              <p:nvPr/>
            </p:nvSpPr>
            <p:spPr>
              <a:xfrm>
                <a:off x="3649279" y="4116167"/>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Implement data loss policies for SharePoint and Data policies for Dataverse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Lst>
              </p:cNvPr>
              <p:cNvSpPr>
                <a:spLocks/>
              </p:cNvSpPr>
              <p:nvPr/>
            </p:nvSpPr>
            <p:spPr>
              <a:xfrm>
                <a:off x="6162656" y="4312845"/>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10" name="Group 209">
            <a:extLst>
              <a:ext uri="{FF2B5EF4-FFF2-40B4-BE49-F238E27FC236}">
                <a16:creationId xmlns:a16="http://schemas.microsoft.com/office/drawing/2014/main" id="{F6742569-AFC9-128B-702B-28AAB758C4CD}"/>
              </a:ext>
            </a:extLst>
          </p:cNvPr>
          <p:cNvGrpSpPr>
            <a:grpSpLocks/>
          </p:cNvGrpSpPr>
          <p:nvPr/>
        </p:nvGrpSpPr>
        <p:grpSpPr>
          <a:xfrm>
            <a:off x="9363150" y="1108413"/>
            <a:ext cx="2556174" cy="934395"/>
            <a:chOff x="9363468" y="818998"/>
            <a:chExt cx="2556174" cy="934395"/>
          </a:xfrm>
        </p:grpSpPr>
        <p:sp>
          <p:nvSpPr>
            <p:cNvPr id="200" name="Shield_EA18" title="Icon of a shield">
              <a:extLst>
                <a:ext uri="{FF2B5EF4-FFF2-40B4-BE49-F238E27FC236}">
                  <a16:creationId xmlns:a16="http://schemas.microsoft.com/office/drawing/2014/main" id="{8F7265B1-3518-C398-F839-FDC3092BF403}"/>
                </a:ext>
              </a:extLst>
            </p:cNvPr>
            <p:cNvSpPr>
              <a:spLocks noChangeAspect="1"/>
            </p:cNvSpPr>
            <p:nvPr/>
          </p:nvSpPr>
          <p:spPr bwMode="auto">
            <a:xfrm>
              <a:off x="936346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5046"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468" y="1509287"/>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82" name="Straight Connector 181">
            <a:extLst>
              <a:ext uri="{FF2B5EF4-FFF2-40B4-BE49-F238E27FC236}">
                <a16:creationId xmlns:a16="http://schemas.microsoft.com/office/drawing/2014/main" id="{B6FAD662-E635-3167-2555-0C962BDEAD25}"/>
              </a:ext>
            </a:extLst>
          </p:cNvPr>
          <p:cNvCxnSpPr>
            <a:cxnSpLocks/>
            <a:stCxn id="195" idx="0"/>
            <a:endCxn id="4" idx="2"/>
          </p:cNvCxnSpPr>
          <p:nvPr/>
        </p:nvCxnSpPr>
        <p:spPr>
          <a:xfrm flipH="1">
            <a:off x="9089292" y="2500564"/>
            <a:ext cx="29694" cy="235301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D564C57-9FF4-08E6-A62B-6566A6C4DBC1}"/>
              </a:ext>
            </a:extLst>
          </p:cNvPr>
          <p:cNvGrpSpPr>
            <a:grpSpLocks/>
          </p:cNvGrpSpPr>
          <p:nvPr/>
        </p:nvGrpSpPr>
        <p:grpSpPr>
          <a:xfrm>
            <a:off x="9017019" y="2991010"/>
            <a:ext cx="2769288" cy="430887"/>
            <a:chOff x="9033365" y="2533746"/>
            <a:chExt cx="2769288" cy="430887"/>
          </a:xfrm>
        </p:grpSpPr>
        <p:sp>
          <p:nvSpPr>
            <p:cNvPr id="7" name="TextBox 6">
              <a:hlinkClick r:id="rId10"/>
              <a:extLst>
                <a:ext uri="{FF2B5EF4-FFF2-40B4-BE49-F238E27FC236}">
                  <a16:creationId xmlns:a16="http://schemas.microsoft.com/office/drawing/2014/main" id="{506B1877-1E7C-1FE5-2DB5-30079D7A98FA}"/>
                </a:ext>
              </a:extLst>
            </p:cNvPr>
            <p:cNvSpPr txBox="1">
              <a:spLocks/>
            </p:cNvSpPr>
            <p:nvPr/>
          </p:nvSpPr>
          <p:spPr>
            <a:xfrm>
              <a:off x="9370371" y="2533746"/>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Detect inappropriate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Diamond 7">
              <a:extLst>
                <a:ext uri="{FF2B5EF4-FFF2-40B4-BE49-F238E27FC236}">
                  <a16:creationId xmlns:a16="http://schemas.microsoft.com/office/drawing/2014/main" id="{1343E90E-E466-72EC-8DA8-A9BA8AC41661}"/>
                </a:ext>
              </a:extLst>
            </p:cNvPr>
            <p:cNvSpPr>
              <a:spLocks/>
            </p:cNvSpPr>
            <p:nvPr/>
          </p:nvSpPr>
          <p:spPr>
            <a:xfrm>
              <a:off x="9033365" y="2625040"/>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0D6BF0A6-5521-C8C6-0243-077E3F8C2B8E}"/>
              </a:ext>
            </a:extLst>
          </p:cNvPr>
          <p:cNvGrpSpPr>
            <a:grpSpLocks/>
          </p:cNvGrpSpPr>
          <p:nvPr/>
        </p:nvGrpSpPr>
        <p:grpSpPr>
          <a:xfrm>
            <a:off x="9010744" y="2501991"/>
            <a:ext cx="2751390" cy="1310333"/>
            <a:chOff x="9027090" y="2044727"/>
            <a:chExt cx="2751390" cy="1310333"/>
          </a:xfrm>
        </p:grpSpPr>
        <p:sp>
          <p:nvSpPr>
            <p:cNvPr id="10" name="TextBox 9">
              <a:hlinkClick r:id="rId11"/>
              <a:extLst>
                <a:ext uri="{FF2B5EF4-FFF2-40B4-BE49-F238E27FC236}">
                  <a16:creationId xmlns:a16="http://schemas.microsoft.com/office/drawing/2014/main" id="{4FE9630C-7636-D326-0089-7753DFBFF03C}"/>
                </a:ext>
              </a:extLst>
            </p:cNvPr>
            <p:cNvSpPr txBox="1">
              <a:spLocks/>
            </p:cNvSpPr>
            <p:nvPr/>
          </p:nvSpPr>
          <p:spPr>
            <a:xfrm>
              <a:off x="9355320" y="2044727"/>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Retain/delete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Lst>
            </p:cNvPr>
            <p:cNvSpPr>
              <a:spLocks/>
            </p:cNvSpPr>
            <p:nvPr/>
          </p:nvSpPr>
          <p:spPr>
            <a:xfrm>
              <a:off x="9027090" y="3172180"/>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8A9E1221-D325-3EE1-9AD8-965C55DE675A}"/>
              </a:ext>
            </a:extLst>
          </p:cNvPr>
          <p:cNvSpPr txBox="1">
            <a:spLocks/>
          </p:cNvSpPr>
          <p:nvPr/>
        </p:nvSpPr>
        <p:spPr>
          <a:xfrm>
            <a:off x="9356973" y="4323605"/>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p>
        </p:txBody>
      </p:sp>
      <p:sp>
        <p:nvSpPr>
          <p:cNvPr id="195" name="Diamond 194">
            <a:extLst>
              <a:ext uri="{FF2B5EF4-FFF2-40B4-BE49-F238E27FC236}">
                <a16:creationId xmlns:a16="http://schemas.microsoft.com/office/drawing/2014/main" id="{EFDBF82A-557E-6EF7-FB33-DD9CD734181F}"/>
              </a:ext>
            </a:extLst>
          </p:cNvPr>
          <p:cNvSpPr>
            <a:spLocks/>
          </p:cNvSpPr>
          <p:nvPr/>
        </p:nvSpPr>
        <p:spPr>
          <a:xfrm>
            <a:off x="9027546" y="250056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cxnSp>
        <p:nvCxnSpPr>
          <p:cNvPr id="137" name="Straight Connector 136">
            <a:extLst>
              <a:ext uri="{FF2B5EF4-FFF2-40B4-BE49-F238E27FC236}">
                <a16:creationId xmlns:a16="http://schemas.microsoft.com/office/drawing/2014/main" id="{3979F7E4-AE69-16BA-6945-DC2DC124346A}"/>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check 3" title="Icon of a checkmark with a circle around it">
            <a:extLst>
              <a:ext uri="{FF2B5EF4-FFF2-40B4-BE49-F238E27FC236}">
                <a16:creationId xmlns:a16="http://schemas.microsoft.com/office/drawing/2014/main" id="{A85458BA-B2FE-03F0-67E8-0834981F3302}"/>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2" name="Group 201">
            <a:extLst>
              <a:ext uri="{FF2B5EF4-FFF2-40B4-BE49-F238E27FC236}">
                <a16:creationId xmlns:a16="http://schemas.microsoft.com/office/drawing/2014/main" id="{A1429C9B-794B-E9C4-FEAC-780C00E0DA61}"/>
              </a:ext>
            </a:extLst>
          </p:cNvPr>
          <p:cNvGrpSpPr>
            <a:grpSpLocks/>
          </p:cNvGrpSpPr>
          <p:nvPr/>
        </p:nvGrpSpPr>
        <p:grpSpPr>
          <a:xfrm>
            <a:off x="356771" y="5306571"/>
            <a:ext cx="2734417" cy="858520"/>
            <a:chOff x="402335" y="4859340"/>
            <a:chExt cx="2734417" cy="858520"/>
          </a:xfrm>
        </p:grpSpPr>
        <p:sp>
          <p:nvSpPr>
            <p:cNvPr id="138" name="Isosceles Triangle 137">
              <a:extLst>
                <a:ext uri="{FF2B5EF4-FFF2-40B4-BE49-F238E27FC236}">
                  <a16:creationId xmlns:a16="http://schemas.microsoft.com/office/drawing/2014/main" id="{94AA228E-967F-EFC3-6710-A94389268AF6}"/>
                </a:ext>
              </a:extLst>
            </p:cNvPr>
            <p:cNvSpPr>
              <a:spLocks noChangeAspect="1"/>
            </p:cNvSpPr>
            <p:nvPr/>
          </p:nvSpPr>
          <p:spPr>
            <a:xfrm flipV="1">
              <a:off x="1682908" y="4859340"/>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8D36794-A63D-B056-7488-DF23F6A8BB7A}"/>
                </a:ext>
              </a:extLst>
            </p:cNvPr>
            <p:cNvGrpSpPr>
              <a:grpSpLocks/>
            </p:cNvGrpSpPr>
            <p:nvPr/>
          </p:nvGrpSpPr>
          <p:grpSpPr>
            <a:xfrm>
              <a:off x="402335" y="5286973"/>
              <a:ext cx="2734417" cy="430887"/>
              <a:chOff x="402335" y="5223181"/>
              <a:chExt cx="2734417" cy="430887"/>
            </a:xfrm>
          </p:grpSpPr>
          <p:sp>
            <p:nvSpPr>
              <p:cNvPr id="51" name="TextBox 50">
                <a:extLst>
                  <a:ext uri="{FF2B5EF4-FFF2-40B4-BE49-F238E27FC236}">
                    <a16:creationId xmlns:a16="http://schemas.microsoft.com/office/drawing/2014/main" id="{F84A569B-AC79-014F-93FF-AF85A6CC6A51}"/>
                  </a:ext>
                </a:extLst>
              </p:cNvPr>
              <p:cNvSpPr txBox="1">
                <a:spLocks/>
              </p:cNvSpPr>
              <p:nvPr/>
            </p:nvSpPr>
            <p:spPr>
              <a:xfrm>
                <a:off x="713592"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Potential gaps in data security is discovered</a:t>
                </a:r>
              </a:p>
            </p:txBody>
          </p:sp>
          <p:sp>
            <p:nvSpPr>
              <p:cNvPr id="146" name="Shield_EA18" title="Icon of a shield">
                <a:extLst>
                  <a:ext uri="{FF2B5EF4-FFF2-40B4-BE49-F238E27FC236}">
                    <a16:creationId xmlns:a16="http://schemas.microsoft.com/office/drawing/2014/main" id="{99B59B67-28BB-1C5D-E8BB-86A96C331951}"/>
                  </a:ext>
                </a:extLst>
              </p:cNvPr>
              <p:cNvSpPr>
                <a:spLocks noChangeAspect="1"/>
              </p:cNvSpPr>
              <p:nvPr/>
            </p:nvSpPr>
            <p:spPr bwMode="auto">
              <a:xfrm>
                <a:off x="402335"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3" name="Group 202">
            <a:extLst>
              <a:ext uri="{FF2B5EF4-FFF2-40B4-BE49-F238E27FC236}">
                <a16:creationId xmlns:a16="http://schemas.microsoft.com/office/drawing/2014/main" id="{A4F3AAFA-1CC1-C7CB-A1D8-927EC7C31C8A}"/>
              </a:ext>
            </a:extLst>
          </p:cNvPr>
          <p:cNvGrpSpPr>
            <a:grpSpLocks/>
          </p:cNvGrpSpPr>
          <p:nvPr/>
        </p:nvGrpSpPr>
        <p:grpSpPr>
          <a:xfrm>
            <a:off x="3237132" y="5306571"/>
            <a:ext cx="2783528" cy="1073964"/>
            <a:chOff x="3282696" y="4859340"/>
            <a:chExt cx="2783528" cy="1073964"/>
          </a:xfrm>
        </p:grpSpPr>
        <p:sp>
          <p:nvSpPr>
            <p:cNvPr id="139" name="Isosceles Triangle 138">
              <a:extLst>
                <a:ext uri="{FF2B5EF4-FFF2-40B4-BE49-F238E27FC236}">
                  <a16:creationId xmlns:a16="http://schemas.microsoft.com/office/drawing/2014/main" id="{CBCB70D4-D9EE-4F90-377F-2BBB3FCFBC02}"/>
                </a:ext>
              </a:extLst>
            </p:cNvPr>
            <p:cNvSpPr>
              <a:spLocks noChangeAspect="1"/>
            </p:cNvSpPr>
            <p:nvPr/>
          </p:nvSpPr>
          <p:spPr>
            <a:xfrm flipV="1">
              <a:off x="4677682" y="4859340"/>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4C229428-04BA-F9C9-1761-623F1BCC248B}"/>
                </a:ext>
              </a:extLst>
            </p:cNvPr>
            <p:cNvGrpSpPr>
              <a:grpSpLocks/>
            </p:cNvGrpSpPr>
            <p:nvPr/>
          </p:nvGrpSpPr>
          <p:grpSpPr>
            <a:xfrm>
              <a:off x="3282696" y="5286973"/>
              <a:ext cx="2783528" cy="646331"/>
              <a:chOff x="3282696" y="5223181"/>
              <a:chExt cx="2783528" cy="646331"/>
            </a:xfrm>
          </p:grpSpPr>
          <p:sp>
            <p:nvSpPr>
              <p:cNvPr id="62" name="TextBox 61">
                <a:extLst>
                  <a:ext uri="{FF2B5EF4-FFF2-40B4-BE49-F238E27FC236}">
                    <a16:creationId xmlns:a16="http://schemas.microsoft.com/office/drawing/2014/main" id="{8CD66BF5-565E-2A8F-185C-0B37D048FED6}"/>
                  </a:ext>
                </a:extLst>
              </p:cNvPr>
              <p:cNvSpPr txBox="1">
                <a:spLocks/>
              </p:cNvSpPr>
              <p:nvPr/>
            </p:nvSpPr>
            <p:spPr>
              <a:xfrm>
                <a:off x="3643064" y="522318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Sensitive info in grounding data is not used as knowledge source</a:t>
                </a:r>
              </a:p>
            </p:txBody>
          </p:sp>
          <p:sp>
            <p:nvSpPr>
              <p:cNvPr id="147" name="Shield_EA18" title="Icon of a shield">
                <a:extLst>
                  <a:ext uri="{FF2B5EF4-FFF2-40B4-BE49-F238E27FC236}">
                    <a16:creationId xmlns:a16="http://schemas.microsoft.com/office/drawing/2014/main" id="{36C59246-F951-637A-B382-BFBBAE24565B}"/>
                  </a:ext>
                </a:extLst>
              </p:cNvPr>
              <p:cNvSpPr>
                <a:spLocks noChangeAspect="1"/>
              </p:cNvSpPr>
              <p:nvPr/>
            </p:nvSpPr>
            <p:spPr bwMode="auto">
              <a:xfrm>
                <a:off x="328269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5" name="Group 204">
            <a:extLst>
              <a:ext uri="{FF2B5EF4-FFF2-40B4-BE49-F238E27FC236}">
                <a16:creationId xmlns:a16="http://schemas.microsoft.com/office/drawing/2014/main" id="{DA7E2C66-602A-F054-AB3C-6B77BF6088BE}"/>
              </a:ext>
            </a:extLst>
          </p:cNvPr>
          <p:cNvGrpSpPr>
            <a:grpSpLocks/>
          </p:cNvGrpSpPr>
          <p:nvPr/>
        </p:nvGrpSpPr>
        <p:grpSpPr>
          <a:xfrm>
            <a:off x="6117492" y="5306571"/>
            <a:ext cx="2737320" cy="858520"/>
            <a:chOff x="6163056" y="4859340"/>
            <a:chExt cx="2737320" cy="858520"/>
          </a:xfrm>
        </p:grpSpPr>
        <p:sp>
          <p:nvSpPr>
            <p:cNvPr id="141" name="Isosceles Triangle 140">
              <a:extLst>
                <a:ext uri="{FF2B5EF4-FFF2-40B4-BE49-F238E27FC236}">
                  <a16:creationId xmlns:a16="http://schemas.microsoft.com/office/drawing/2014/main" id="{E832AB81-0407-F8F2-AC24-C9F843BC0186}"/>
                </a:ext>
              </a:extLst>
            </p:cNvPr>
            <p:cNvSpPr>
              <a:spLocks noChangeAspect="1"/>
            </p:cNvSpPr>
            <p:nvPr/>
          </p:nvSpPr>
          <p:spPr>
            <a:xfrm flipV="1">
              <a:off x="7405642" y="4859340"/>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03F9DC1C-FFF7-1B96-3940-3BD53686C1D9}"/>
                </a:ext>
              </a:extLst>
            </p:cNvPr>
            <p:cNvGrpSpPr>
              <a:grpSpLocks/>
            </p:cNvGrpSpPr>
            <p:nvPr/>
          </p:nvGrpSpPr>
          <p:grpSpPr>
            <a:xfrm>
              <a:off x="6163056" y="5286973"/>
              <a:ext cx="2737320" cy="430887"/>
              <a:chOff x="6163056" y="5223181"/>
              <a:chExt cx="2737320" cy="430887"/>
            </a:xfrm>
          </p:grpSpPr>
          <p:sp>
            <p:nvSpPr>
              <p:cNvPr id="101" name="TextBox 10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26DCDF16-376F-D17D-1780-521B4DD287D9}"/>
              </a:ext>
            </a:extLst>
          </p:cNvPr>
          <p:cNvGrpSpPr>
            <a:grpSpLocks/>
          </p:cNvGrpSpPr>
          <p:nvPr/>
        </p:nvGrpSpPr>
        <p:grpSpPr>
          <a:xfrm>
            <a:off x="8997852" y="5302522"/>
            <a:ext cx="2739083" cy="1078013"/>
            <a:chOff x="9043416" y="4855291"/>
            <a:chExt cx="2739083" cy="1078013"/>
          </a:xfrm>
        </p:grpSpPr>
        <p:sp>
          <p:nvSpPr>
            <p:cNvPr id="143" name="Isosceles Triangle 142">
              <a:extLst>
                <a:ext uri="{FF2B5EF4-FFF2-40B4-BE49-F238E27FC236}">
                  <a16:creationId xmlns:a16="http://schemas.microsoft.com/office/drawing/2014/main" id="{03945531-39B8-7051-C215-58FACBFD9730}"/>
                </a:ext>
              </a:extLst>
            </p:cNvPr>
            <p:cNvSpPr>
              <a:spLocks noChangeAspect="1"/>
            </p:cNvSpPr>
            <p:nvPr/>
          </p:nvSpPr>
          <p:spPr>
            <a:xfrm flipV="1">
              <a:off x="10280954" y="4855291"/>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50EC218-E9C1-5E2A-8FD8-33B5D74A7DBA}"/>
                </a:ext>
              </a:extLst>
            </p:cNvPr>
            <p:cNvGrpSpPr>
              <a:grpSpLocks/>
            </p:cNvGrpSpPr>
            <p:nvPr/>
          </p:nvGrpSpPr>
          <p:grpSpPr>
            <a:xfrm>
              <a:off x="9043416" y="5286973"/>
              <a:ext cx="2739083" cy="646331"/>
              <a:chOff x="9043416" y="5223181"/>
              <a:chExt cx="2739083" cy="646331"/>
            </a:xfrm>
          </p:grpSpPr>
          <p:sp>
            <p:nvSpPr>
              <p:cNvPr id="131" name="TextBox 13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September 16,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Lst>
          </p:cNvPr>
          <p:cNvSpPr>
            <a:spLocks/>
          </p:cNvSpPr>
          <p:nvPr/>
        </p:nvSpPr>
        <p:spPr>
          <a:xfrm>
            <a:off x="3240251" y="31951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hlinkClick r:id="rId12"/>
            <a:extLst>
              <a:ext uri="{FF2B5EF4-FFF2-40B4-BE49-F238E27FC236}">
                <a16:creationId xmlns:a16="http://schemas.microsoft.com/office/drawing/2014/main" id="{19CC668D-96E9-F836-3EFF-5400FCEAFB96}"/>
              </a:ext>
            </a:extLst>
          </p:cNvPr>
          <p:cNvSpPr txBox="1">
            <a:spLocks/>
          </p:cNvSpPr>
          <p:nvPr/>
        </p:nvSpPr>
        <p:spPr>
          <a:xfrm>
            <a:off x="9371440" y="3509070"/>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Investigate prompts and responses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Lst>
          </p:cNvPr>
          <p:cNvSpPr>
            <a:spLocks/>
          </p:cNvSpPr>
          <p:nvPr/>
        </p:nvSpPr>
        <p:spPr>
          <a:xfrm>
            <a:off x="3241086"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hlinkClick r:id="rId6"/>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6"/>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Lst>
          </p:cNvPr>
          <p:cNvSpPr>
            <a:spLocks/>
          </p:cNvSpPr>
          <p:nvPr/>
        </p:nvSpPr>
        <p:spPr>
          <a:xfrm>
            <a:off x="8997852" y="4670703"/>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p:cNvSpPr>
          <p:nvPr/>
        </p:nvSpPr>
        <p:spPr>
          <a:xfrm>
            <a:off x="490172" y="209987"/>
            <a:ext cx="11603737"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&amp; govern agents in Microsoft 365</a:t>
            </a:r>
          </a:p>
        </p:txBody>
      </p:sp>
      <p:sp>
        <p:nvSpPr>
          <p:cNvPr id="12" name="Diamond 11">
            <a:extLst>
              <a:ext uri="{FF2B5EF4-FFF2-40B4-BE49-F238E27FC236}">
                <a16:creationId xmlns:a16="http://schemas.microsoft.com/office/drawing/2014/main" id="{868F612B-F4DE-EE64-4822-7B60670C6269}"/>
              </a:ext>
            </a:extLst>
          </p:cNvPr>
          <p:cNvSpPr>
            <a:spLocks noChangeAspect="1"/>
          </p:cNvSpPr>
          <p:nvPr/>
        </p:nvSpPr>
        <p:spPr>
          <a:xfrm>
            <a:off x="342933" y="464291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hlinkClick r:id="rId13"/>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Reduce stale data to improve response accuracy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hlinkClick r:id="rId14"/>
            <a:extLst>
              <a:ext uri="{FF2B5EF4-FFF2-40B4-BE49-F238E27FC236}">
                <a16:creationId xmlns:a16="http://schemas.microsoft.com/office/drawing/2014/main" id="{56179076-3A4E-7E30-C1A1-FE1316E7FC0B}"/>
              </a:ext>
            </a:extLst>
          </p:cNvPr>
          <p:cNvSpPr txBox="1">
            <a:spLocks/>
          </p:cNvSpPr>
          <p:nvPr/>
        </p:nvSpPr>
        <p:spPr>
          <a:xfrm>
            <a:off x="9363150" y="451466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Identify &amp; address gaps in meeting AI regulations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Lst>
          </p:cNvPr>
          <p:cNvSpPr>
            <a:spLocks noChangeAspect="1"/>
          </p:cNvSpPr>
          <p:nvPr/>
        </p:nvSpPr>
        <p:spPr>
          <a:xfrm>
            <a:off x="342933" y="3859022"/>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a:cs typeface="Times New Roman"/>
                <a:hlinkClick r:id="rId15"/>
              </a:rPr>
              <a:t>Automatic sensitivity label reference from SharePoint and Dataverse</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21" name="TextBox 20">
            <a:hlinkClick r:id="rId7"/>
            <a:extLst>
              <a:ext uri="{FF2B5EF4-FFF2-40B4-BE49-F238E27FC236}">
                <a16:creationId xmlns:a16="http://schemas.microsoft.com/office/drawing/2014/main" id="{466DDB35-9D1C-48C1-DEEB-CEB779718A41}"/>
              </a:ext>
            </a:extLst>
          </p:cNvPr>
          <p:cNvSpPr txBox="1">
            <a:spLocks/>
          </p:cNvSpPr>
          <p:nvPr/>
        </p:nvSpPr>
        <p:spPr>
          <a:xfrm>
            <a:off x="3600039" y="380316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Restrict files from Copilot processing</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Lst>
          </p:cNvPr>
          <p:cNvSpPr>
            <a:spLocks/>
          </p:cNvSpPr>
          <p:nvPr/>
        </p:nvSpPr>
        <p:spPr>
          <a:xfrm>
            <a:off x="3239948" y="392096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hlinkClick r:id="rId16"/>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6"/>
              </a:rPr>
              <a:t>Investigate grounding data and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Lst>
          </p:cNvPr>
          <p:cNvSpPr>
            <a:spLocks/>
          </p:cNvSpPr>
          <p:nvPr/>
        </p:nvSpPr>
        <p:spPr>
          <a:xfrm>
            <a:off x="9008043" y="4079061"/>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dirty="0"/>
              <a:t>Turn on Microsoft Purview Audit to log all interactions with grounding data and interactions with AI apps and agents</a:t>
            </a:r>
          </a:p>
          <a:p>
            <a:pPr marL="457200" indent="-457200">
              <a:buFont typeface="Arial" panose="020B0604020202020204" pitchFamily="34" charset="0"/>
              <a:buChar char="•"/>
            </a:pPr>
            <a:r>
              <a:rPr lang="en-US" dirty="0"/>
              <a:t>Discover potential oversharing in SharePoint/OneDrive with Microsoft Purview d</a:t>
            </a:r>
            <a:r>
              <a:rPr lang="en-US" dirty="0">
                <a:solidFill>
                  <a:srgbClr val="000000"/>
                </a:solidFill>
              </a:rPr>
              <a:t>ata risk assessments</a:t>
            </a:r>
          </a:p>
          <a:p>
            <a:pPr marL="457200" indent="-457200">
              <a:buFont typeface="Arial" panose="020B0604020202020204" pitchFamily="34" charset="0"/>
              <a:buChar char="•"/>
            </a:pPr>
            <a:r>
              <a:rPr lang="en-US" dirty="0">
                <a:solidFill>
                  <a:srgbClr val="000000"/>
                </a:solidFill>
                <a:cs typeface="Times New Roman" panose="02020603050405020304" pitchFamily="18" charset="0"/>
              </a:rPr>
              <a:t>Discover where sensitive info resides in Dataverse with Microsoft Purview Data Governance’s Unified catalog</a:t>
            </a:r>
          </a:p>
          <a:p>
            <a:pPr marL="457200" indent="-457200">
              <a:buFont typeface="Arial" panose="020B0604020202020204" pitchFamily="34" charset="0"/>
              <a:buChar char="•"/>
            </a:pPr>
            <a:r>
              <a:rPr lang="en-US" dirty="0">
                <a:solidFill>
                  <a:srgbClr val="000000"/>
                </a:solidFill>
                <a:cs typeface="Times New Roman" panose="02020603050405020304" pitchFamily="18" charset="0"/>
              </a:rPr>
              <a:t>Discover risky AI activities with Microsoft Purview Data Security Posture Management (DSPM) for AI’s Apps and Agents report</a:t>
            </a:r>
            <a:endParaRPr lang="en-US" dirty="0"/>
          </a:p>
        </p:txBody>
      </p:sp>
    </p:spTree>
    <p:extLst>
      <p:ext uri="{BB962C8B-B14F-4D97-AF65-F5344CB8AC3E}">
        <p14:creationId xmlns:p14="http://schemas.microsoft.com/office/powerpoint/2010/main" val="1967802820"/>
      </p:ext>
    </p:extLst>
  </p:cSld>
  <p:clrMapOvr>
    <a:masterClrMapping/>
  </p:clrMapOvr>
  <p:transition>
    <p:fade/>
  </p:transition>
</p:sld>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c2d2333-52a8-4302-ac30-127cc4e96695">
      <Terms xmlns="http://schemas.microsoft.com/office/infopath/2007/PartnerControls"/>
    </lcf76f155ced4ddcb4097134ff3c332f>
    <TaxCatchAll xmlns="de4618fc-6149-4e3c-8d60-8c10e2c5f29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6B4F50-0181-44A3-910E-477B2288D628}">
  <ds:schemaRefs>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1c2d2333-52a8-4302-ac30-127cc4e96695"/>
    <ds:schemaRef ds:uri="http://purl.org/dc/dcmitype/"/>
    <ds:schemaRef ds:uri="de4618fc-6149-4e3c-8d60-8c10e2c5f294"/>
    <ds:schemaRef ds:uri="http://schemas.microsoft.com/office/infopath/2007/PartnerControls"/>
    <ds:schemaRef ds:uri="http://schemas.microsoft.com/sharepoint/v3"/>
    <ds:schemaRef ds:uri="http://www.w3.org/XML/1998/namespace"/>
    <ds:schemaRef ds:uri="http://purl.org/dc/terms/"/>
  </ds:schemaRefs>
</ds:datastoreItem>
</file>

<file path=customXml/itemProps2.xml><?xml version="1.0" encoding="utf-8"?>
<ds:datastoreItem xmlns:ds="http://schemas.openxmlformats.org/officeDocument/2006/customXml" ds:itemID="{502658AC-F9DE-4081-A249-267BAB5992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A5886E-4A87-43B8-B23C-F1FC12A4CBB2}">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1318</Words>
  <Application>Microsoft Office PowerPoint</Application>
  <PresentationFormat>Widescreen</PresentationFormat>
  <Paragraphs>147</Paragraphs>
  <Slides>15</Slides>
  <Notes>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Aptos</vt:lpstr>
      <vt:lpstr>Arial</vt:lpstr>
      <vt:lpstr>Calibri</vt:lpstr>
      <vt:lpstr>Consolas</vt:lpstr>
      <vt:lpstr>Segoe Sans Display</vt:lpstr>
      <vt:lpstr>Segoe Sans Display Semibold</vt:lpstr>
      <vt:lpstr>Segoe UI</vt:lpstr>
      <vt:lpstr>Segoe UI Semibold</vt:lpstr>
      <vt:lpstr>Segoe UI Variable Display Semibold</vt:lpstr>
      <vt:lpstr>Segoe UI Variable Small Semibol</vt:lpstr>
      <vt:lpstr>Symbol</vt:lpstr>
      <vt:lpstr>Times New Roman</vt:lpstr>
      <vt:lpstr>Wingdings</vt:lpstr>
      <vt:lpstr>1_Microsoft Security template</vt:lpstr>
      <vt:lpstr>MS Ignite 16:9 Template Dark</vt:lpstr>
      <vt:lpstr>Secure &amp; govern agents in Microsoft 365 from grounding data to interactions   A Microsoft Purview deployment blueprint </vt:lpstr>
      <vt:lpstr>Microsoft Purview</vt:lpstr>
      <vt:lpstr>PowerPoint Presentation</vt:lpstr>
      <vt:lpstr>Problem summary</vt:lpstr>
      <vt:lpstr>Copilot agent conversation displays the sensitivity label of referenced file and data</vt:lpstr>
      <vt:lpstr>Honoring access control restrictions on labeled content</vt:lpstr>
      <vt:lpstr>PowerPoint Presentation</vt:lpstr>
      <vt:lpstr>PowerPoint Presentation</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2025-09-15T22:50:22Z</dcterms:created>
  <dcterms:modified xsi:type="dcterms:W3CDTF">2025-09-16T22:09:58Z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